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5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3B53">
                <a:alpha val="100000"/>
              </a:srgbClr>
            </a:gs>
            <a:gs pos="100000">
              <a:srgbClr val="7F517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3574" y="3161128"/>
            <a:ext cx="11821821" cy="371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13"/>
              </a:lnSpc>
            </a:pPr>
            <a:r>
              <a:rPr lang="en-US" sz="10354">
                <a:solidFill>
                  <a:srgbClr val="FFFFFF"/>
                </a:solidFill>
                <a:latin typeface="Garet Bold"/>
              </a:rPr>
              <a:t>O papel dos dispositivos IoT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699730"/>
            <a:ext cx="4887541" cy="4887541"/>
          </a:xfrm>
          <a:custGeom>
            <a:avLst/>
            <a:gdLst/>
            <a:ahLst/>
            <a:cxnLst/>
            <a:rect r="r" b="b" t="t" l="l"/>
            <a:pathLst>
              <a:path h="4887541" w="4887541">
                <a:moveTo>
                  <a:pt x="0" y="0"/>
                </a:moveTo>
                <a:lnTo>
                  <a:pt x="4887541" y="0"/>
                </a:lnTo>
                <a:lnTo>
                  <a:pt x="4887541" y="4887540"/>
                </a:lnTo>
                <a:lnTo>
                  <a:pt x="0" y="4887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6066" y="8761505"/>
            <a:ext cx="9795867" cy="49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7"/>
              </a:lnSpc>
              <a:spcBef>
                <a:spcPct val="0"/>
              </a:spcBef>
            </a:pPr>
            <a:r>
              <a:rPr lang="en-US" sz="2941">
                <a:solidFill>
                  <a:srgbClr val="FFFFFF"/>
                </a:solidFill>
                <a:latin typeface="Garet Bold"/>
              </a:rPr>
              <a:t>Por: Gustavo Leme, Laís Arlindo e Nathália Venega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3B53">
                <a:alpha val="100000"/>
              </a:srgbClr>
            </a:gs>
            <a:gs pos="100000">
              <a:srgbClr val="7F517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7430" y="0"/>
            <a:ext cx="11929593" cy="10287000"/>
            <a:chOff x="0" y="0"/>
            <a:chExt cx="1386155" cy="1195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292" y="0"/>
              <a:ext cx="1373570" cy="1195294"/>
            </a:xfrm>
            <a:custGeom>
              <a:avLst/>
              <a:gdLst/>
              <a:ahLst/>
              <a:cxnLst/>
              <a:rect r="r" b="b" t="t" l="l"/>
              <a:pathLst>
                <a:path h="1195294" w="1373570">
                  <a:moveTo>
                    <a:pt x="246879" y="0"/>
                  </a:moveTo>
                  <a:lnTo>
                    <a:pt x="1126692" y="0"/>
                  </a:lnTo>
                  <a:cubicBezTo>
                    <a:pt x="1155550" y="0"/>
                    <a:pt x="1180201" y="20814"/>
                    <a:pt x="1185037" y="49264"/>
                  </a:cubicBezTo>
                  <a:lnTo>
                    <a:pt x="1371488" y="1146030"/>
                  </a:lnTo>
                  <a:cubicBezTo>
                    <a:pt x="1373570" y="1158281"/>
                    <a:pt x="1370147" y="1170827"/>
                    <a:pt x="1362130" y="1180322"/>
                  </a:cubicBezTo>
                  <a:cubicBezTo>
                    <a:pt x="1354113" y="1189816"/>
                    <a:pt x="1342319" y="1195294"/>
                    <a:pt x="1329892" y="1195294"/>
                  </a:cubicBezTo>
                  <a:lnTo>
                    <a:pt x="43679" y="1195294"/>
                  </a:lnTo>
                  <a:cubicBezTo>
                    <a:pt x="31252" y="1195294"/>
                    <a:pt x="19457" y="1189816"/>
                    <a:pt x="11441" y="1180322"/>
                  </a:cubicBezTo>
                  <a:cubicBezTo>
                    <a:pt x="3424" y="1170827"/>
                    <a:pt x="0" y="1158281"/>
                    <a:pt x="2083" y="1146030"/>
                  </a:cubicBezTo>
                  <a:lnTo>
                    <a:pt x="188533" y="49264"/>
                  </a:lnTo>
                  <a:cubicBezTo>
                    <a:pt x="193370" y="20814"/>
                    <a:pt x="218020" y="0"/>
                    <a:pt x="246879" y="0"/>
                  </a:cubicBezTo>
                  <a:close/>
                </a:path>
              </a:pathLst>
            </a:custGeom>
            <a:blipFill>
              <a:blip r:embed="rId2">
                <a:alphaModFix amt="36000"/>
              </a:blip>
              <a:stretch>
                <a:fillRect l="-28922" t="0" r="-2892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2019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0600" y="872154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899" y="131883"/>
            <a:ext cx="14604078" cy="120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77"/>
              </a:lnSpc>
              <a:spcBef>
                <a:spcPct val="0"/>
              </a:spcBef>
            </a:pPr>
            <a:r>
              <a:rPr lang="en-US" sz="7126">
                <a:solidFill>
                  <a:srgbClr val="FFFFFF"/>
                </a:solidFill>
                <a:latin typeface="Garet Bold"/>
              </a:rPr>
              <a:t>Como os dados são coletados: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2450" y="1981200"/>
            <a:ext cx="10069455" cy="674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959"/>
              </a:lnSpc>
              <a:spcBef>
                <a:spcPct val="0"/>
              </a:spcBef>
            </a:pPr>
            <a:r>
              <a:rPr lang="en-US" sz="4256">
                <a:solidFill>
                  <a:srgbClr val="FFFFFF"/>
                </a:solidFill>
                <a:latin typeface="Garet Bold"/>
              </a:rPr>
              <a:t>Primeiramente os dispositivos são nossos olhos e ouvidos e capturam dados </a:t>
            </a:r>
            <a:r>
              <a:rPr lang="en-US" sz="4256">
                <a:solidFill>
                  <a:srgbClr val="FFFFFF"/>
                </a:solidFill>
                <a:latin typeface="Garet Bold"/>
              </a:rPr>
              <a:t>que são programados para coletar, podendo esses dados ser recebidos e analisados com a finalidade de embasar e automatizar ações ou decisões subsequentes, esse processo possui 4 fases principais: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3B53">
                <a:alpha val="100000"/>
              </a:srgbClr>
            </a:gs>
            <a:gs pos="100000">
              <a:srgbClr val="7F517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336" y="7295542"/>
            <a:ext cx="4293224" cy="2930125"/>
          </a:xfrm>
          <a:custGeom>
            <a:avLst/>
            <a:gdLst/>
            <a:ahLst/>
            <a:cxnLst/>
            <a:rect r="r" b="b" t="t" l="l"/>
            <a:pathLst>
              <a:path h="2930125" w="4293224">
                <a:moveTo>
                  <a:pt x="0" y="0"/>
                </a:moveTo>
                <a:lnTo>
                  <a:pt x="4293224" y="0"/>
                </a:lnTo>
                <a:lnTo>
                  <a:pt x="4293224" y="2930125"/>
                </a:lnTo>
                <a:lnTo>
                  <a:pt x="0" y="2930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18158" y="4995862"/>
            <a:ext cx="11703355" cy="2486219"/>
            <a:chOff x="0" y="0"/>
            <a:chExt cx="3082365" cy="654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82365" cy="654807"/>
            </a:xfrm>
            <a:custGeom>
              <a:avLst/>
              <a:gdLst/>
              <a:ahLst/>
              <a:cxnLst/>
              <a:rect r="r" b="b" t="t" l="l"/>
              <a:pathLst>
                <a:path h="654807" w="3082365">
                  <a:moveTo>
                    <a:pt x="33737" y="0"/>
                  </a:moveTo>
                  <a:lnTo>
                    <a:pt x="3048628" y="0"/>
                  </a:lnTo>
                  <a:cubicBezTo>
                    <a:pt x="3067260" y="0"/>
                    <a:pt x="3082365" y="15105"/>
                    <a:pt x="3082365" y="33737"/>
                  </a:cubicBezTo>
                  <a:lnTo>
                    <a:pt x="3082365" y="621070"/>
                  </a:lnTo>
                  <a:cubicBezTo>
                    <a:pt x="3082365" y="639702"/>
                    <a:pt x="3067260" y="654807"/>
                    <a:pt x="3048628" y="654807"/>
                  </a:cubicBezTo>
                  <a:lnTo>
                    <a:pt x="33737" y="654807"/>
                  </a:lnTo>
                  <a:cubicBezTo>
                    <a:pt x="24790" y="654807"/>
                    <a:pt x="16208" y="651252"/>
                    <a:pt x="9881" y="644925"/>
                  </a:cubicBezTo>
                  <a:cubicBezTo>
                    <a:pt x="3554" y="638598"/>
                    <a:pt x="0" y="630017"/>
                    <a:pt x="0" y="621070"/>
                  </a:cubicBezTo>
                  <a:lnTo>
                    <a:pt x="0" y="33737"/>
                  </a:lnTo>
                  <a:cubicBezTo>
                    <a:pt x="0" y="15105"/>
                    <a:pt x="15105" y="0"/>
                    <a:pt x="33737" y="0"/>
                  </a:cubicBezTo>
                  <a:close/>
                </a:path>
              </a:pathLst>
            </a:custGeom>
            <a:solidFill>
              <a:srgbClr val="D8C6D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82365" cy="692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18158" y="7654805"/>
            <a:ext cx="11703355" cy="2285750"/>
            <a:chOff x="0" y="0"/>
            <a:chExt cx="3082365" cy="6020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2365" cy="602008"/>
            </a:xfrm>
            <a:custGeom>
              <a:avLst/>
              <a:gdLst/>
              <a:ahLst/>
              <a:cxnLst/>
              <a:rect r="r" b="b" t="t" l="l"/>
              <a:pathLst>
                <a:path h="602008" w="3082365">
                  <a:moveTo>
                    <a:pt x="33737" y="0"/>
                  </a:moveTo>
                  <a:lnTo>
                    <a:pt x="3048628" y="0"/>
                  </a:lnTo>
                  <a:cubicBezTo>
                    <a:pt x="3067260" y="0"/>
                    <a:pt x="3082365" y="15105"/>
                    <a:pt x="3082365" y="33737"/>
                  </a:cubicBezTo>
                  <a:lnTo>
                    <a:pt x="3082365" y="568271"/>
                  </a:lnTo>
                  <a:cubicBezTo>
                    <a:pt x="3082365" y="586904"/>
                    <a:pt x="3067260" y="602008"/>
                    <a:pt x="3048628" y="602008"/>
                  </a:cubicBezTo>
                  <a:lnTo>
                    <a:pt x="33737" y="602008"/>
                  </a:lnTo>
                  <a:cubicBezTo>
                    <a:pt x="15105" y="602008"/>
                    <a:pt x="0" y="586904"/>
                    <a:pt x="0" y="568271"/>
                  </a:cubicBezTo>
                  <a:lnTo>
                    <a:pt x="0" y="33737"/>
                  </a:lnTo>
                  <a:cubicBezTo>
                    <a:pt x="0" y="15105"/>
                    <a:pt x="15105" y="0"/>
                    <a:pt x="33737" y="0"/>
                  </a:cubicBezTo>
                  <a:close/>
                </a:path>
              </a:pathLst>
            </a:custGeom>
            <a:solidFill>
              <a:srgbClr val="D8C6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82365" cy="640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39886" y="5886313"/>
            <a:ext cx="1305507" cy="1134604"/>
          </a:xfrm>
          <a:custGeom>
            <a:avLst/>
            <a:gdLst/>
            <a:ahLst/>
            <a:cxnLst/>
            <a:rect r="r" b="b" t="t" l="l"/>
            <a:pathLst>
              <a:path h="1134604" w="1305507">
                <a:moveTo>
                  <a:pt x="0" y="0"/>
                </a:moveTo>
                <a:lnTo>
                  <a:pt x="1305507" y="0"/>
                </a:lnTo>
                <a:lnTo>
                  <a:pt x="1305507" y="1134604"/>
                </a:lnTo>
                <a:lnTo>
                  <a:pt x="0" y="113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0748" y="-191800"/>
            <a:ext cx="4186145" cy="3037841"/>
          </a:xfrm>
          <a:custGeom>
            <a:avLst/>
            <a:gdLst/>
            <a:ahLst/>
            <a:cxnLst/>
            <a:rect r="r" b="b" t="t" l="l"/>
            <a:pathLst>
              <a:path h="3037841" w="4186145">
                <a:moveTo>
                  <a:pt x="0" y="0"/>
                </a:moveTo>
                <a:lnTo>
                  <a:pt x="4186146" y="0"/>
                </a:lnTo>
                <a:lnTo>
                  <a:pt x="4186146" y="3037841"/>
                </a:lnTo>
                <a:lnTo>
                  <a:pt x="0" y="3037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18158" y="253437"/>
            <a:ext cx="11703355" cy="2198861"/>
            <a:chOff x="0" y="0"/>
            <a:chExt cx="3082365" cy="5791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82365" cy="579124"/>
            </a:xfrm>
            <a:custGeom>
              <a:avLst/>
              <a:gdLst/>
              <a:ahLst/>
              <a:cxnLst/>
              <a:rect r="r" b="b" t="t" l="l"/>
              <a:pathLst>
                <a:path h="579124" w="3082365">
                  <a:moveTo>
                    <a:pt x="33737" y="0"/>
                  </a:moveTo>
                  <a:lnTo>
                    <a:pt x="3048628" y="0"/>
                  </a:lnTo>
                  <a:cubicBezTo>
                    <a:pt x="3067260" y="0"/>
                    <a:pt x="3082365" y="15105"/>
                    <a:pt x="3082365" y="33737"/>
                  </a:cubicBezTo>
                  <a:lnTo>
                    <a:pt x="3082365" y="545387"/>
                  </a:lnTo>
                  <a:cubicBezTo>
                    <a:pt x="3082365" y="564019"/>
                    <a:pt x="3067260" y="579124"/>
                    <a:pt x="3048628" y="579124"/>
                  </a:cubicBezTo>
                  <a:lnTo>
                    <a:pt x="33737" y="579124"/>
                  </a:lnTo>
                  <a:cubicBezTo>
                    <a:pt x="15105" y="579124"/>
                    <a:pt x="0" y="564019"/>
                    <a:pt x="0" y="545387"/>
                  </a:cubicBezTo>
                  <a:lnTo>
                    <a:pt x="0" y="33737"/>
                  </a:lnTo>
                  <a:cubicBezTo>
                    <a:pt x="0" y="15105"/>
                    <a:pt x="15105" y="0"/>
                    <a:pt x="33737" y="0"/>
                  </a:cubicBezTo>
                  <a:close/>
                </a:path>
              </a:pathLst>
            </a:custGeom>
            <a:solidFill>
              <a:srgbClr val="D8C6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82365" cy="61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020700" y="844916"/>
            <a:ext cx="1123300" cy="1123300"/>
          </a:xfrm>
          <a:custGeom>
            <a:avLst/>
            <a:gdLst/>
            <a:ahLst/>
            <a:cxnLst/>
            <a:rect r="r" b="b" t="t" l="l"/>
            <a:pathLst>
              <a:path h="1123300" w="1123300">
                <a:moveTo>
                  <a:pt x="0" y="0"/>
                </a:moveTo>
                <a:lnTo>
                  <a:pt x="1123300" y="0"/>
                </a:lnTo>
                <a:lnTo>
                  <a:pt x="1123300" y="1123300"/>
                </a:lnTo>
                <a:lnTo>
                  <a:pt x="0" y="1123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618158" y="2586177"/>
            <a:ext cx="11703355" cy="2238235"/>
            <a:chOff x="0" y="0"/>
            <a:chExt cx="3082365" cy="5894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82365" cy="589494"/>
            </a:xfrm>
            <a:custGeom>
              <a:avLst/>
              <a:gdLst/>
              <a:ahLst/>
              <a:cxnLst/>
              <a:rect r="r" b="b" t="t" l="l"/>
              <a:pathLst>
                <a:path h="589494" w="3082365">
                  <a:moveTo>
                    <a:pt x="33737" y="0"/>
                  </a:moveTo>
                  <a:lnTo>
                    <a:pt x="3048628" y="0"/>
                  </a:lnTo>
                  <a:cubicBezTo>
                    <a:pt x="3067260" y="0"/>
                    <a:pt x="3082365" y="15105"/>
                    <a:pt x="3082365" y="33737"/>
                  </a:cubicBezTo>
                  <a:lnTo>
                    <a:pt x="3082365" y="555757"/>
                  </a:lnTo>
                  <a:cubicBezTo>
                    <a:pt x="3082365" y="574389"/>
                    <a:pt x="3067260" y="589494"/>
                    <a:pt x="3048628" y="589494"/>
                  </a:cubicBezTo>
                  <a:lnTo>
                    <a:pt x="33737" y="589494"/>
                  </a:lnTo>
                  <a:cubicBezTo>
                    <a:pt x="15105" y="589494"/>
                    <a:pt x="0" y="574389"/>
                    <a:pt x="0" y="555757"/>
                  </a:cubicBezTo>
                  <a:lnTo>
                    <a:pt x="0" y="33737"/>
                  </a:lnTo>
                  <a:cubicBezTo>
                    <a:pt x="0" y="15105"/>
                    <a:pt x="15105" y="0"/>
                    <a:pt x="33737" y="0"/>
                  </a:cubicBezTo>
                  <a:close/>
                </a:path>
              </a:pathLst>
            </a:custGeom>
            <a:solidFill>
              <a:srgbClr val="D8C6D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082365" cy="627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051940" y="2585643"/>
            <a:ext cx="6066374" cy="59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5"/>
              </a:lnSpc>
              <a:spcBef>
                <a:spcPct val="0"/>
              </a:spcBef>
            </a:pPr>
            <a:r>
              <a:rPr lang="en-US" sz="3553">
                <a:solidFill>
                  <a:srgbClr val="000000"/>
                </a:solidFill>
                <a:latin typeface="Garet Bold"/>
              </a:rPr>
              <a:t>Compartilhar os dados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939886" y="3124818"/>
            <a:ext cx="1121578" cy="1121578"/>
          </a:xfrm>
          <a:custGeom>
            <a:avLst/>
            <a:gdLst/>
            <a:ahLst/>
            <a:cxnLst/>
            <a:rect r="r" b="b" t="t" l="l"/>
            <a:pathLst>
              <a:path h="1121578" w="1121578">
                <a:moveTo>
                  <a:pt x="0" y="0"/>
                </a:moveTo>
                <a:lnTo>
                  <a:pt x="1121579" y="0"/>
                </a:lnTo>
                <a:lnTo>
                  <a:pt x="1121579" y="1121578"/>
                </a:lnTo>
                <a:lnTo>
                  <a:pt x="0" y="1121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939886" y="8149464"/>
            <a:ext cx="1069881" cy="1450686"/>
          </a:xfrm>
          <a:custGeom>
            <a:avLst/>
            <a:gdLst/>
            <a:ahLst/>
            <a:cxnLst/>
            <a:rect r="r" b="b" t="t" l="l"/>
            <a:pathLst>
              <a:path h="1450686" w="1069881">
                <a:moveTo>
                  <a:pt x="0" y="0"/>
                </a:moveTo>
                <a:lnTo>
                  <a:pt x="1069882" y="0"/>
                </a:lnTo>
                <a:lnTo>
                  <a:pt x="1069882" y="1450686"/>
                </a:lnTo>
                <a:lnTo>
                  <a:pt x="0" y="1450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6558" y="3843032"/>
            <a:ext cx="7461600" cy="24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82"/>
              </a:lnSpc>
              <a:spcBef>
                <a:spcPct val="0"/>
              </a:spcBef>
            </a:pPr>
            <a:r>
              <a:rPr lang="en-US" sz="7130">
                <a:solidFill>
                  <a:srgbClr val="FFFFFF"/>
                </a:solidFill>
                <a:latin typeface="Garet Bold"/>
              </a:rPr>
              <a:t>Como os dados são coletados: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85704" y="5158441"/>
            <a:ext cx="4685062" cy="594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0"/>
              </a:lnSpc>
              <a:spcBef>
                <a:spcPct val="0"/>
              </a:spcBef>
            </a:pPr>
            <a:r>
              <a:rPr lang="en-US" sz="3507">
                <a:solidFill>
                  <a:srgbClr val="000000"/>
                </a:solidFill>
                <a:latin typeface="Garet Bold"/>
              </a:rPr>
              <a:t>Processar os dados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54590" y="7837246"/>
            <a:ext cx="5990332" cy="55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8"/>
              </a:lnSpc>
              <a:spcBef>
                <a:spcPct val="0"/>
              </a:spcBef>
            </a:pPr>
            <a:r>
              <a:rPr lang="en-US" sz="3263">
                <a:solidFill>
                  <a:srgbClr val="000000"/>
                </a:solidFill>
                <a:latin typeface="Garet Bold"/>
              </a:rPr>
              <a:t>Atuar com base nos dados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61465" y="264932"/>
            <a:ext cx="4523026" cy="59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5"/>
              </a:lnSpc>
              <a:spcBef>
                <a:spcPct val="0"/>
              </a:spcBef>
            </a:pPr>
            <a:r>
              <a:rPr lang="en-US" sz="3553">
                <a:solidFill>
                  <a:srgbClr val="000000"/>
                </a:solidFill>
                <a:latin typeface="Garet Bold"/>
              </a:rPr>
              <a:t>Capturar os dados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45393" y="799794"/>
            <a:ext cx="8874873" cy="158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Garet"/>
              </a:rPr>
              <a:t>Essa captura acontece através de sensores</a:t>
            </a:r>
          </a:p>
          <a:p>
            <a:pPr algn="ctr" marL="0" indent="0" lvl="0">
              <a:lnSpc>
                <a:spcPts val="4243"/>
              </a:lnSpc>
              <a:spcBef>
                <a:spcPct val="0"/>
              </a:spcBef>
            </a:pPr>
            <a:r>
              <a:rPr lang="en-US" sz="3030">
                <a:solidFill>
                  <a:srgbClr val="000000"/>
                </a:solidFill>
                <a:latin typeface="Garet"/>
              </a:rPr>
              <a:t>e os </a:t>
            </a:r>
            <a:r>
              <a:rPr lang="en-US" sz="3030">
                <a:solidFill>
                  <a:srgbClr val="000000"/>
                </a:solidFill>
                <a:latin typeface="Garet"/>
              </a:rPr>
              <a:t>dispositivos capturam dados do ambiente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96632" y="5777322"/>
            <a:ext cx="9572396" cy="140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11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Garet"/>
              </a:rPr>
              <a:t>Nesta parte do processo, o Software está pronto e </a:t>
            </a:r>
            <a:r>
              <a:rPr lang="en-US" sz="2722">
                <a:solidFill>
                  <a:srgbClr val="000000"/>
                </a:solidFill>
                <a:latin typeface="Garet"/>
              </a:rPr>
              <a:t>programado para fazer algo com base nos dados coletados, como por exemplo enviar um alerta.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02215" y="8285687"/>
            <a:ext cx="9118052" cy="150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2895">
                <a:solidFill>
                  <a:srgbClr val="000000"/>
                </a:solidFill>
                <a:latin typeface="Garet"/>
              </a:rPr>
              <a:t>Insights poderosos são obtidos com objetivo de embasar ações e decisões de negócios proporcionando segurança.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32399" y="3103475"/>
            <a:ext cx="8874873" cy="17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Garet"/>
              </a:rPr>
              <a:t>Pela conexão de rede disponível os dispositivos</a:t>
            </a:r>
          </a:p>
          <a:p>
            <a:pPr algn="ctr" marL="0" indent="0" lvl="0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Garet"/>
              </a:rPr>
              <a:t>enviam esses dados para um sistema de nuvem, que pode ser público ou privado para outro dispositivo ou os armazenam no local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83B53">
                <a:alpha val="100000"/>
              </a:srgbClr>
            </a:gs>
            <a:gs pos="100000">
              <a:srgbClr val="7F517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411" y="3992453"/>
            <a:ext cx="2402342" cy="2402342"/>
            <a:chOff x="0" y="0"/>
            <a:chExt cx="3203122" cy="320312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203122" cy="320312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D8C6D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470449" y="470449"/>
              <a:ext cx="2262225" cy="2262225"/>
            </a:xfrm>
            <a:custGeom>
              <a:avLst/>
              <a:gdLst/>
              <a:ahLst/>
              <a:cxnLst/>
              <a:rect r="r" b="b" t="t" l="l"/>
              <a:pathLst>
                <a:path h="2262225" w="2262225">
                  <a:moveTo>
                    <a:pt x="0" y="0"/>
                  </a:moveTo>
                  <a:lnTo>
                    <a:pt x="2262225" y="0"/>
                  </a:lnTo>
                  <a:lnTo>
                    <a:pt x="2262225" y="2262225"/>
                  </a:lnTo>
                  <a:lnTo>
                    <a:pt x="0" y="2262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75667" y="3967391"/>
            <a:ext cx="2557756" cy="2557756"/>
            <a:chOff x="0" y="0"/>
            <a:chExt cx="3410341" cy="341034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410341" cy="341034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D8C6D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40495" y="467485"/>
              <a:ext cx="2529350" cy="2441973"/>
            </a:xfrm>
            <a:custGeom>
              <a:avLst/>
              <a:gdLst/>
              <a:ahLst/>
              <a:cxnLst/>
              <a:rect r="r" b="b" t="t" l="l"/>
              <a:pathLst>
                <a:path h="2441973" w="2529350">
                  <a:moveTo>
                    <a:pt x="0" y="0"/>
                  </a:moveTo>
                  <a:lnTo>
                    <a:pt x="2529351" y="0"/>
                  </a:lnTo>
                  <a:lnTo>
                    <a:pt x="2529351" y="2441973"/>
                  </a:lnTo>
                  <a:lnTo>
                    <a:pt x="0" y="2441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46801" y="3942329"/>
            <a:ext cx="2452466" cy="2452466"/>
            <a:chOff x="0" y="0"/>
            <a:chExt cx="3269955" cy="326995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269955" cy="326995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27941" y="0"/>
                    </a:moveTo>
                    <a:lnTo>
                      <a:pt x="684859" y="0"/>
                    </a:lnTo>
                    <a:cubicBezTo>
                      <a:pt x="718791" y="0"/>
                      <a:pt x="751333" y="13479"/>
                      <a:pt x="775327" y="37473"/>
                    </a:cubicBezTo>
                    <a:cubicBezTo>
                      <a:pt x="799321" y="61467"/>
                      <a:pt x="812800" y="94009"/>
                      <a:pt x="812800" y="127941"/>
                    </a:cubicBezTo>
                    <a:lnTo>
                      <a:pt x="812800" y="684859"/>
                    </a:lnTo>
                    <a:cubicBezTo>
                      <a:pt x="812800" y="718791"/>
                      <a:pt x="799321" y="751333"/>
                      <a:pt x="775327" y="775327"/>
                    </a:cubicBezTo>
                    <a:cubicBezTo>
                      <a:pt x="751333" y="799321"/>
                      <a:pt x="718791" y="812800"/>
                      <a:pt x="684859" y="812800"/>
                    </a:cubicBezTo>
                    <a:lnTo>
                      <a:pt x="127941" y="812800"/>
                    </a:lnTo>
                    <a:cubicBezTo>
                      <a:pt x="94009" y="812800"/>
                      <a:pt x="61467" y="799321"/>
                      <a:pt x="37473" y="775327"/>
                    </a:cubicBezTo>
                    <a:cubicBezTo>
                      <a:pt x="13479" y="751333"/>
                      <a:pt x="0" y="718791"/>
                      <a:pt x="0" y="684859"/>
                    </a:cubicBezTo>
                    <a:lnTo>
                      <a:pt x="0" y="127941"/>
                    </a:lnTo>
                    <a:cubicBezTo>
                      <a:pt x="0" y="94009"/>
                      <a:pt x="13479" y="61467"/>
                      <a:pt x="37473" y="37473"/>
                    </a:cubicBezTo>
                    <a:cubicBezTo>
                      <a:pt x="61467" y="13479"/>
                      <a:pt x="94009" y="0"/>
                      <a:pt x="127941" y="0"/>
                    </a:cubicBezTo>
                    <a:close/>
                  </a:path>
                </a:pathLst>
              </a:custGeom>
              <a:solidFill>
                <a:srgbClr val="D8C6D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00688" y="500688"/>
              <a:ext cx="2268579" cy="2268579"/>
            </a:xfrm>
            <a:custGeom>
              <a:avLst/>
              <a:gdLst/>
              <a:ahLst/>
              <a:cxnLst/>
              <a:rect r="r" b="b" t="t" l="l"/>
              <a:pathLst>
                <a:path h="2268579" w="2268579">
                  <a:moveTo>
                    <a:pt x="0" y="0"/>
                  </a:moveTo>
                  <a:lnTo>
                    <a:pt x="2268579" y="0"/>
                  </a:lnTo>
                  <a:lnTo>
                    <a:pt x="2268579" y="2268579"/>
                  </a:lnTo>
                  <a:lnTo>
                    <a:pt x="0" y="2268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42968" y="8487053"/>
            <a:ext cx="3677697" cy="2329208"/>
          </a:xfrm>
          <a:custGeom>
            <a:avLst/>
            <a:gdLst/>
            <a:ahLst/>
            <a:cxnLst/>
            <a:rect r="r" b="b" t="t" l="l"/>
            <a:pathLst>
              <a:path h="2329208" w="3677697">
                <a:moveTo>
                  <a:pt x="0" y="0"/>
                </a:moveTo>
                <a:lnTo>
                  <a:pt x="3677696" y="0"/>
                </a:lnTo>
                <a:lnTo>
                  <a:pt x="3677696" y="2329207"/>
                </a:lnTo>
                <a:lnTo>
                  <a:pt x="0" y="23292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58875" y="432209"/>
            <a:ext cx="6258251" cy="4114800"/>
          </a:xfrm>
          <a:custGeom>
            <a:avLst/>
            <a:gdLst/>
            <a:ahLst/>
            <a:cxnLst/>
            <a:rect r="r" b="b" t="t" l="l"/>
            <a:pathLst>
              <a:path h="4114800" w="6258251">
                <a:moveTo>
                  <a:pt x="0" y="0"/>
                </a:moveTo>
                <a:lnTo>
                  <a:pt x="6258250" y="0"/>
                </a:lnTo>
                <a:lnTo>
                  <a:pt x="6258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809823" y="3992453"/>
            <a:ext cx="2532693" cy="2532693"/>
            <a:chOff x="0" y="0"/>
            <a:chExt cx="3376925" cy="337692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376925" cy="337692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64355" y="0"/>
                    </a:moveTo>
                    <a:lnTo>
                      <a:pt x="648445" y="0"/>
                    </a:lnTo>
                    <a:cubicBezTo>
                      <a:pt x="739216" y="0"/>
                      <a:pt x="812800" y="73584"/>
                      <a:pt x="812800" y="164355"/>
                    </a:cubicBezTo>
                    <a:lnTo>
                      <a:pt x="812800" y="648445"/>
                    </a:lnTo>
                    <a:cubicBezTo>
                      <a:pt x="812800" y="739216"/>
                      <a:pt x="739216" y="812800"/>
                      <a:pt x="648445" y="812800"/>
                    </a:cubicBezTo>
                    <a:lnTo>
                      <a:pt x="164355" y="812800"/>
                    </a:lnTo>
                    <a:cubicBezTo>
                      <a:pt x="73584" y="812800"/>
                      <a:pt x="0" y="739216"/>
                      <a:pt x="0" y="648445"/>
                    </a:cubicBezTo>
                    <a:lnTo>
                      <a:pt x="0" y="164355"/>
                    </a:lnTo>
                    <a:cubicBezTo>
                      <a:pt x="0" y="73584"/>
                      <a:pt x="73584" y="0"/>
                      <a:pt x="164355" y="0"/>
                    </a:cubicBezTo>
                    <a:close/>
                  </a:path>
                </a:pathLst>
              </a:custGeom>
              <a:solidFill>
                <a:srgbClr val="D8C6D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9545" lIns="39545" bIns="39545" rIns="3954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488967" y="499812"/>
              <a:ext cx="2525685" cy="2377301"/>
            </a:xfrm>
            <a:custGeom>
              <a:avLst/>
              <a:gdLst/>
              <a:ahLst/>
              <a:cxnLst/>
              <a:rect r="r" b="b" t="t" l="l"/>
              <a:pathLst>
                <a:path h="2377301" w="2525685">
                  <a:moveTo>
                    <a:pt x="0" y="0"/>
                  </a:moveTo>
                  <a:lnTo>
                    <a:pt x="2525684" y="0"/>
                  </a:lnTo>
                  <a:lnTo>
                    <a:pt x="2525684" y="2377301"/>
                  </a:lnTo>
                  <a:lnTo>
                    <a:pt x="0" y="2377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71411" y="895350"/>
            <a:ext cx="14768109" cy="117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4"/>
              </a:lnSpc>
              <a:spcBef>
                <a:spcPct val="0"/>
              </a:spcBef>
            </a:pPr>
            <a:r>
              <a:rPr lang="en-US" sz="6860">
                <a:solidFill>
                  <a:srgbClr val="FFFFFF"/>
                </a:solidFill>
                <a:latin typeface="Garet Bold"/>
              </a:rPr>
              <a:t>Vantagens dos dispositivos IoT: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9549" y="6669857"/>
            <a:ext cx="3846066" cy="97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2"/>
              </a:lnSpc>
            </a:pPr>
            <a:r>
              <a:rPr lang="en-US" sz="2837">
                <a:solidFill>
                  <a:srgbClr val="FFFFFF"/>
                </a:solidFill>
                <a:latin typeface="Garet Bold"/>
              </a:rPr>
              <a:t> Aumento</a:t>
            </a:r>
          </a:p>
          <a:p>
            <a:pPr algn="ctr" marL="0" indent="0" lvl="0">
              <a:lnSpc>
                <a:spcPts val="3972"/>
              </a:lnSpc>
              <a:spcBef>
                <a:spcPct val="0"/>
              </a:spcBef>
            </a:pPr>
            <a:r>
              <a:rPr lang="en-US" sz="2837">
                <a:solidFill>
                  <a:srgbClr val="FFFFFF"/>
                </a:solidFill>
                <a:latin typeface="Garet Bold"/>
              </a:rPr>
              <a:t>da produtividade;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03894" y="6904433"/>
            <a:ext cx="3538281" cy="140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7">
                <a:solidFill>
                  <a:srgbClr val="FFFFFF"/>
                </a:solidFill>
                <a:latin typeface="Garet Bold"/>
              </a:rPr>
              <a:t>Implementação</a:t>
            </a:r>
          </a:p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Garet Bold"/>
              </a:rPr>
              <a:t>do trabalho remoto;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16815" y="6904433"/>
            <a:ext cx="3275459" cy="93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7">
                <a:solidFill>
                  <a:srgbClr val="FFFFFF"/>
                </a:solidFill>
                <a:latin typeface="Garet Bold"/>
              </a:rPr>
              <a:t>Desenvolvimento</a:t>
            </a:r>
          </a:p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Garet Bold"/>
              </a:rPr>
              <a:t>do mercado;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00224" y="6904433"/>
            <a:ext cx="4751891" cy="93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7">
                <a:solidFill>
                  <a:srgbClr val="FFFFFF"/>
                </a:solidFill>
                <a:latin typeface="Garet Bold"/>
              </a:rPr>
              <a:t>Diminuição</a:t>
            </a:r>
          </a:p>
          <a:p>
            <a:pPr algn="ctr" marL="0" indent="0" lvl="0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Garet Bold"/>
              </a:rPr>
              <a:t>de custos operacionais;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3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5355" y="8514768"/>
            <a:ext cx="15163485" cy="3544465"/>
          </a:xfrm>
          <a:custGeom>
            <a:avLst/>
            <a:gdLst/>
            <a:ahLst/>
            <a:cxnLst/>
            <a:rect r="r" b="b" t="t" l="l"/>
            <a:pathLst>
              <a:path h="3544465" w="15163485">
                <a:moveTo>
                  <a:pt x="0" y="0"/>
                </a:moveTo>
                <a:lnTo>
                  <a:pt x="15163485" y="0"/>
                </a:lnTo>
                <a:lnTo>
                  <a:pt x="15163485" y="3544464"/>
                </a:lnTo>
                <a:lnTo>
                  <a:pt x="0" y="354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5738" y="-370329"/>
            <a:ext cx="1964438" cy="1964438"/>
          </a:xfrm>
          <a:custGeom>
            <a:avLst/>
            <a:gdLst/>
            <a:ahLst/>
            <a:cxnLst/>
            <a:rect r="r" b="b" t="t" l="l"/>
            <a:pathLst>
              <a:path h="1964438" w="1964438">
                <a:moveTo>
                  <a:pt x="0" y="0"/>
                </a:moveTo>
                <a:lnTo>
                  <a:pt x="1964438" y="0"/>
                </a:lnTo>
                <a:lnTo>
                  <a:pt x="1964438" y="1964438"/>
                </a:lnTo>
                <a:lnTo>
                  <a:pt x="0" y="196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8208" y="328681"/>
            <a:ext cx="17093463" cy="239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4"/>
              </a:lnSpc>
              <a:spcBef>
                <a:spcPct val="0"/>
              </a:spcBef>
            </a:pPr>
            <a:r>
              <a:rPr lang="en-US" sz="6860">
                <a:solidFill>
                  <a:srgbClr val="FFFFFF"/>
                </a:solidFill>
                <a:latin typeface="Garet Bold"/>
              </a:rPr>
              <a:t>Como estes dados podem ajudar para prevenção de riscos a empresa: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8208" y="3098244"/>
            <a:ext cx="6439422" cy="54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7"/>
              </a:lnSpc>
              <a:spcBef>
                <a:spcPct val="0"/>
              </a:spcBef>
            </a:pPr>
            <a:r>
              <a:rPr lang="en-US" sz="3862">
                <a:solidFill>
                  <a:srgbClr val="FFFFFF"/>
                </a:solidFill>
                <a:latin typeface="Garet Bold"/>
              </a:rPr>
              <a:t>O IoT pode ser usado nas empresas para monitorar processos aumentando a eficiência permitindo que elas tomem decisões baseadas na informação apresentada...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58751" y="3088719"/>
            <a:ext cx="8936826" cy="577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725"/>
              </a:lnSpc>
              <a:spcBef>
                <a:spcPct val="0"/>
              </a:spcBef>
            </a:pPr>
            <a:r>
              <a:rPr lang="en-US" sz="4089">
                <a:solidFill>
                  <a:srgbClr val="FFFFFF"/>
                </a:solidFill>
                <a:latin typeface="Garet Bold"/>
              </a:rPr>
              <a:t>... como a programação de manutenções preditivas e corretivas, assim prolongando a vida útil do equipamento, mas e de grande importância haver um software de gerenciamento que permite a análise de dados em tempo real.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1A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419344" cy="10469198"/>
          </a:xfrm>
          <a:custGeom>
            <a:avLst/>
            <a:gdLst/>
            <a:ahLst/>
            <a:cxnLst/>
            <a:rect r="r" b="b" t="t" l="l"/>
            <a:pathLst>
              <a:path h="10469198" w="8419344">
                <a:moveTo>
                  <a:pt x="0" y="0"/>
                </a:moveTo>
                <a:lnTo>
                  <a:pt x="8419344" y="0"/>
                </a:lnTo>
                <a:lnTo>
                  <a:pt x="8419344" y="10469198"/>
                </a:lnTo>
                <a:lnTo>
                  <a:pt x="0" y="1046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54595" t="0" r="-459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112" y="178023"/>
            <a:ext cx="17081776" cy="239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4"/>
              </a:lnSpc>
              <a:spcBef>
                <a:spcPct val="0"/>
              </a:spcBef>
            </a:pPr>
            <a:r>
              <a:rPr lang="en-US" sz="6860">
                <a:solidFill>
                  <a:srgbClr val="FFFFFF"/>
                </a:solidFill>
                <a:latin typeface="Garet Bold"/>
              </a:rPr>
              <a:t>Como estes dados podem ajudar para prevenção de riscos a empresa: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82873" y="2690170"/>
            <a:ext cx="9002015" cy="689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67"/>
              </a:lnSpc>
              <a:spcBef>
                <a:spcPct val="0"/>
              </a:spcBef>
            </a:pPr>
            <a:r>
              <a:rPr lang="en-US" sz="3547">
                <a:solidFill>
                  <a:srgbClr val="FFFFFF"/>
                </a:solidFill>
                <a:latin typeface="Garet Bold"/>
              </a:rPr>
              <a:t>Utilizando de pequenos sensores para monitoramento como o caso do dashboard que aplicados nas maquinas podem monitorara a zona de temperatura, velocidade de extrusão, ciclo de operação e pressão, diminuindo os riscos aos trabalhadores. O IoT também pode ser usado na substituição do trabalho manual em situações repetitivas ou perigosas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0549" y="0"/>
            <a:ext cx="11773327" cy="10287000"/>
          </a:xfrm>
          <a:custGeom>
            <a:avLst/>
            <a:gdLst/>
            <a:ahLst/>
            <a:cxnLst/>
            <a:rect r="r" b="b" t="t" l="l"/>
            <a:pathLst>
              <a:path h="10287000" w="11773327">
                <a:moveTo>
                  <a:pt x="0" y="0"/>
                </a:moveTo>
                <a:lnTo>
                  <a:pt x="11773327" y="0"/>
                </a:lnTo>
                <a:lnTo>
                  <a:pt x="117733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89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8451" y="0"/>
            <a:ext cx="9599669" cy="10287000"/>
            <a:chOff x="0" y="0"/>
            <a:chExt cx="252830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2830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28308">
                  <a:moveTo>
                    <a:pt x="0" y="0"/>
                  </a:moveTo>
                  <a:lnTo>
                    <a:pt x="2528308" y="0"/>
                  </a:lnTo>
                  <a:lnTo>
                    <a:pt x="25283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83B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2830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07217" y="426407"/>
            <a:ext cx="2117089" cy="2117089"/>
          </a:xfrm>
          <a:custGeom>
            <a:avLst/>
            <a:gdLst/>
            <a:ahLst/>
            <a:cxnLst/>
            <a:rect r="r" b="b" t="t" l="l"/>
            <a:pathLst>
              <a:path h="2117089" w="2117089">
                <a:moveTo>
                  <a:pt x="0" y="0"/>
                </a:moveTo>
                <a:lnTo>
                  <a:pt x="2117089" y="0"/>
                </a:lnTo>
                <a:lnTo>
                  <a:pt x="2117089" y="2117089"/>
                </a:lnTo>
                <a:lnTo>
                  <a:pt x="0" y="2117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09106" y="8534079"/>
            <a:ext cx="7315200" cy="2395728"/>
          </a:xfrm>
          <a:custGeom>
            <a:avLst/>
            <a:gdLst/>
            <a:ahLst/>
            <a:cxnLst/>
            <a:rect r="r" b="b" t="t" l="l"/>
            <a:pathLst>
              <a:path h="2395728" w="7315200">
                <a:moveTo>
                  <a:pt x="0" y="0"/>
                </a:moveTo>
                <a:lnTo>
                  <a:pt x="7315200" y="0"/>
                </a:lnTo>
                <a:lnTo>
                  <a:pt x="7315200" y="2395728"/>
                </a:lnTo>
                <a:lnTo>
                  <a:pt x="0" y="2395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49050" y="4829350"/>
            <a:ext cx="3098100" cy="3153283"/>
          </a:xfrm>
          <a:custGeom>
            <a:avLst/>
            <a:gdLst/>
            <a:ahLst/>
            <a:cxnLst/>
            <a:rect r="r" b="b" t="t" l="l"/>
            <a:pathLst>
              <a:path h="3153283" w="3098100">
                <a:moveTo>
                  <a:pt x="0" y="0"/>
                </a:moveTo>
                <a:lnTo>
                  <a:pt x="3098100" y="0"/>
                </a:lnTo>
                <a:lnTo>
                  <a:pt x="3098100" y="3153282"/>
                </a:lnTo>
                <a:lnTo>
                  <a:pt x="0" y="31532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78719" y="1484952"/>
            <a:ext cx="1996155" cy="1863910"/>
          </a:xfrm>
          <a:custGeom>
            <a:avLst/>
            <a:gdLst/>
            <a:ahLst/>
            <a:cxnLst/>
            <a:rect r="r" b="b" t="t" l="l"/>
            <a:pathLst>
              <a:path h="1863910" w="1996155">
                <a:moveTo>
                  <a:pt x="0" y="0"/>
                </a:moveTo>
                <a:lnTo>
                  <a:pt x="1996155" y="0"/>
                </a:lnTo>
                <a:lnTo>
                  <a:pt x="1996155" y="1863910"/>
                </a:lnTo>
                <a:lnTo>
                  <a:pt x="0" y="1863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74" y="3360625"/>
            <a:ext cx="9148845" cy="304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01"/>
              </a:lnSpc>
            </a:pPr>
            <a:r>
              <a:rPr lang="en-US" sz="8786">
                <a:solidFill>
                  <a:srgbClr val="FFFFFF"/>
                </a:solidFill>
                <a:latin typeface="Garet Bold"/>
              </a:rPr>
              <a:t>Obrigada</a:t>
            </a:r>
          </a:p>
          <a:p>
            <a:pPr algn="l" marL="0" indent="0" lvl="0">
              <a:lnSpc>
                <a:spcPts val="12301"/>
              </a:lnSpc>
              <a:spcBef>
                <a:spcPct val="0"/>
              </a:spcBef>
            </a:pPr>
            <a:r>
              <a:rPr lang="en-US" sz="8786">
                <a:solidFill>
                  <a:srgbClr val="FFFFFF"/>
                </a:solidFill>
                <a:latin typeface="Garet Bold"/>
              </a:rPr>
              <a:t>pela atenção!!!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DAGEj4ZXn88</dc:identifier>
  <dcterms:modified xsi:type="dcterms:W3CDTF">2011-08-01T06:04:30Z</dcterms:modified>
  <cp:revision>1</cp:revision>
  <dc:title>A10-O papel dos dispositivos IoT </dc:title>
</cp:coreProperties>
</file>